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8" r:id="rId3"/>
    <p:sldId id="263" r:id="rId4"/>
    <p:sldId id="259" r:id="rId5"/>
    <p:sldId id="260" r:id="rId6"/>
    <p:sldId id="261" r:id="rId7"/>
    <p:sldId id="262" r:id="rId8"/>
    <p:sldId id="257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ujourslechoix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jpe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641" y="776906"/>
            <a:ext cx="6066084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6000" dirty="0" smtClean="0">
                <a:latin typeface="Bookman Old Style" panose="02050604050505020204" pitchFamily="18" charset="0"/>
              </a:rPr>
              <a:t>Ateliers </a:t>
            </a:r>
            <a:r>
              <a:rPr lang="fr-FR" sz="6000" dirty="0">
                <a:latin typeface="Bookman Old Style" panose="02050604050505020204" pitchFamily="18" charset="0"/>
              </a:rPr>
              <a:t>Séniors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68" y="2136547"/>
            <a:ext cx="4212545" cy="28032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5757" y="5283782"/>
            <a:ext cx="11519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« Une grande vie mérite une grande attention. »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723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23" y="2501562"/>
            <a:ext cx="2837317" cy="1692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2" y="365805"/>
            <a:ext cx="2895600" cy="17070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65" y="4622811"/>
            <a:ext cx="2837317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4419" y="1713654"/>
            <a:ext cx="4368800" cy="15758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Bookman Old Style" panose="02050604050505020204" pitchFamily="18" charset="0"/>
              </a:rPr>
              <a:t>Se </a:t>
            </a:r>
            <a:endParaRPr lang="en-US" sz="3200" cap="all" dirty="0" smtClean="0">
              <a:latin typeface="Bookman Old Style" panose="02050604050505020204" pitchFamily="18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 smtClean="0">
                <a:latin typeface="Bookman Old Style" panose="02050604050505020204" pitchFamily="18" charset="0"/>
              </a:rPr>
              <a:t>reapproprier</a:t>
            </a:r>
            <a:endParaRPr lang="en-US" sz="3200" cap="all" dirty="0">
              <a:latin typeface="Bookman Old Style" panose="02050604050505020204" pitchFamily="18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Bookman Old Style" panose="02050604050505020204" pitchFamily="18" charset="0"/>
              </a:rPr>
              <a:t>Son corps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08530" y="4022646"/>
            <a:ext cx="4368800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Et pouvoir exprimer </a:t>
            </a:r>
          </a:p>
          <a:p>
            <a:pPr algn="ctr"/>
            <a:r>
              <a:rPr lang="fr-FR" sz="3600" dirty="0" smtClean="0"/>
              <a:t>ses ressentis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2944116" y="146737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3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4822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3" y="618112"/>
            <a:ext cx="2900819" cy="19303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00" y="2851642"/>
            <a:ext cx="2895600" cy="1930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49068" y="1044684"/>
            <a:ext cx="740138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Echanger simplement, avec son corps </a:t>
            </a:r>
          </a:p>
          <a:p>
            <a:pPr algn="ctr"/>
            <a:r>
              <a:rPr lang="fr-FR" sz="3200" dirty="0" smtClean="0"/>
              <a:t>Découvrir et partager sa créativité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554598" y="3392787"/>
            <a:ext cx="651385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R</a:t>
            </a:r>
            <a:r>
              <a:rPr lang="fr-FR" sz="2800" dirty="0" smtClean="0"/>
              <a:t>etrouver le goût des autres et de soi-même, par la dynamique de groupe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689782" y="5511746"/>
            <a:ext cx="850906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Se sentir exister grâce à une pratique douce</a:t>
            </a:r>
          </a:p>
          <a:p>
            <a:pPr algn="ctr"/>
            <a:r>
              <a:rPr lang="fr-FR" sz="3200" dirty="0" smtClean="0"/>
              <a:t> d’expression corporelle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6313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48" y="332922"/>
            <a:ext cx="2116552" cy="283661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66151" y="3526971"/>
            <a:ext cx="7909538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4400" dirty="0" smtClean="0"/>
              <a:t>« Parce que l’âge ne doit pas </a:t>
            </a:r>
          </a:p>
          <a:p>
            <a:r>
              <a:rPr lang="fr-FR" sz="4400" dirty="0" smtClean="0"/>
              <a:t>être une limite au bien-être. »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64351" y="5860350"/>
            <a:ext cx="531313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Pour toute information, contactez </a:t>
            </a:r>
          </a:p>
          <a:p>
            <a:r>
              <a:rPr lang="fr-FR" sz="2400" dirty="0" smtClean="0"/>
              <a:t>Gilles Tchorowski au 07.82.335.635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705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2C61F4E-7593-4DE8-81DD-E32BE527CDB1}"/>
              </a:ext>
            </a:extLst>
          </p:cNvPr>
          <p:cNvSpPr txBox="1"/>
          <p:nvPr/>
        </p:nvSpPr>
        <p:spPr>
          <a:xfrm>
            <a:off x="1161618" y="2063684"/>
            <a:ext cx="905919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dirty="0">
                <a:latin typeface="Bookman Old Style" panose="02050604050505020204" pitchFamily="18" charset="0"/>
              </a:rPr>
              <a:t>« Se souvenir des belles choses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0EED8A1-C611-46A9-8658-4CB6469C82C1}"/>
              </a:ext>
            </a:extLst>
          </p:cNvPr>
          <p:cNvSpPr txBox="1"/>
          <p:nvPr/>
        </p:nvSpPr>
        <p:spPr>
          <a:xfrm>
            <a:off x="1161618" y="3372166"/>
            <a:ext cx="63712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«</a:t>
            </a:r>
            <a:r>
              <a:rPr lang="fr-FR" sz="4000" dirty="0"/>
              <a:t> Apprivoiser la douleur </a:t>
            </a:r>
            <a:r>
              <a:rPr lang="fr-FR" sz="2400" dirty="0"/>
              <a:t>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1EC094F-0395-4EA2-9845-66277A2405CD}"/>
              </a:ext>
            </a:extLst>
          </p:cNvPr>
          <p:cNvSpPr txBox="1"/>
          <p:nvPr/>
        </p:nvSpPr>
        <p:spPr>
          <a:xfrm>
            <a:off x="1161618" y="4680648"/>
            <a:ext cx="71488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«</a:t>
            </a:r>
            <a:r>
              <a:rPr lang="fr-FR" sz="4000" dirty="0"/>
              <a:t> Se réapproprier son corps </a:t>
            </a:r>
            <a:r>
              <a:rPr lang="fr-FR" sz="2400" dirty="0"/>
              <a:t>»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14875" y="687983"/>
            <a:ext cx="5282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 smtClean="0"/>
              <a:t>3 types d’ateliers proposés</a:t>
            </a:r>
            <a:r>
              <a:rPr lang="fr-FR" sz="3200" dirty="0" smtClean="0"/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263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77257" y="798286"/>
            <a:ext cx="962635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4000" dirty="0" smtClean="0">
                <a:latin typeface="Bookman Old Style" panose="02050604050505020204" pitchFamily="18" charset="0"/>
              </a:rPr>
              <a:t>Ateliers animés par Gilles Tchorowski</a:t>
            </a:r>
            <a:endParaRPr lang="fr-FR" sz="4000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25600" y="2162628"/>
            <a:ext cx="97177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dirty="0" smtClean="0">
                <a:latin typeface="Bookman Old Style" panose="02050604050505020204" pitchFamily="18" charset="0"/>
              </a:rPr>
              <a:t>Praticien en hypnose ericksonienne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>
                <a:latin typeface="Bookman Old Style" panose="02050604050505020204" pitchFamily="18" charset="0"/>
              </a:rPr>
              <a:t> </a:t>
            </a:r>
            <a:r>
              <a:rPr lang="fr-FR" sz="2800" dirty="0" smtClean="0">
                <a:latin typeface="Bookman Old Style" panose="02050604050505020204" pitchFamily="18" charset="0"/>
              </a:rPr>
              <a:t>site: </a:t>
            </a:r>
            <a:r>
              <a:rPr lang="fr-FR" sz="2800" dirty="0" smtClean="0">
                <a:solidFill>
                  <a:srgbClr val="00B050"/>
                </a:solidFill>
                <a:latin typeface="Bookman Old Style" panose="02050604050505020204" pitchFamily="18" charset="0"/>
                <a:hlinkClick r:id="rId2"/>
              </a:rPr>
              <a:t>www.gtoujourslechoix.com</a:t>
            </a:r>
            <a:endParaRPr lang="fr-FR" sz="28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 smtClean="0">
              <a:latin typeface="Bookman Old Style" panose="02050604050505020204" pitchFamily="18" charset="0"/>
            </a:endParaRPr>
          </a:p>
          <a:p>
            <a:r>
              <a:rPr lang="fr-FR" sz="2800" dirty="0" smtClean="0">
                <a:latin typeface="Bookman Old Style" panose="02050604050505020204" pitchFamily="18" charset="0"/>
              </a:rPr>
              <a:t>- Professeur d’éducation physique et sportive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Bookman Old Style" panose="02050604050505020204" pitchFamily="18" charset="0"/>
              </a:rPr>
              <a:t>spécialisé en danse contemporaine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 smtClean="0">
              <a:latin typeface="Bookman Old Style" panose="02050604050505020204" pitchFamily="18" charset="0"/>
            </a:endParaRPr>
          </a:p>
          <a:p>
            <a:r>
              <a:rPr lang="fr-FR" sz="2800" dirty="0" smtClean="0">
                <a:latin typeface="Bookman Old Style" panose="02050604050505020204" pitchFamily="18" charset="0"/>
              </a:rPr>
              <a:t>- Animateur séniors en ateliers équilibre à la FFEPGV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>
                <a:latin typeface="Bookman Old Style" panose="02050604050505020204" pitchFamily="18" charset="0"/>
              </a:rPr>
              <a:t>f</a:t>
            </a:r>
            <a:r>
              <a:rPr lang="fr-FR" sz="2800" dirty="0" smtClean="0">
                <a:latin typeface="Bookman Old Style" panose="02050604050505020204" pitchFamily="18" charset="0"/>
              </a:rPr>
              <a:t>édération gymnastique volontaire</a:t>
            </a:r>
            <a:endParaRPr lang="fr-FR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4000"/>
                  <a:satMod val="80000"/>
                  <a:lumMod val="106000"/>
                </a:schemeClr>
              </a:gs>
              <a:gs pos="100000">
                <a:schemeClr val="bg1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0F31C6-2E66-43D1-BE93-3B92820344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Une image contenant meubles, intérieu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25DB1DC3-6110-432F-AC60-5131B96E0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50E5C8A-0E82-4F34-9086-5081984C20E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05D5D4-DFAD-4DD1-B5D9-7829A65D0F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DA5BB8E-5DAB-4EE9-BE22-CC6A46A563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74E1370-AC40-4574-B309-13617E6743C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80F7733-DD79-4F62-8A9C-EE91D4474D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0" r="1517" b="-4"/>
          <a:stretch/>
        </p:blipFill>
        <p:spPr>
          <a:xfrm>
            <a:off x="4631115" y="1116345"/>
            <a:ext cx="2408106" cy="3866172"/>
          </a:xfrm>
          <a:prstGeom prst="rect">
            <a:avLst/>
          </a:prstGeom>
        </p:spPr>
      </p:pic>
      <p:pic>
        <p:nvPicPr>
          <p:cNvPr id="4" name="Image 3" descr="Une image contenant bâtiment, signe, vieux&#10;&#10;Description générée avec un niveau de confiance très élevé">
            <a:extLst>
              <a:ext uri="{FF2B5EF4-FFF2-40B4-BE49-F238E27FC236}">
                <a16:creationId xmlns:a16="http://schemas.microsoft.com/office/drawing/2014/main" xmlns="" id="{BB30F016-4AE6-4E1C-9B2C-4E7126477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61" r="17046"/>
          <a:stretch/>
        </p:blipFill>
        <p:spPr>
          <a:xfrm>
            <a:off x="7202947" y="1116345"/>
            <a:ext cx="3706459" cy="38661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2B3638A-3A1C-4162-87B0-96482D2AEFC1}"/>
              </a:ext>
            </a:extLst>
          </p:cNvPr>
          <p:cNvSpPr txBox="1"/>
          <p:nvPr/>
        </p:nvSpPr>
        <p:spPr>
          <a:xfrm>
            <a:off x="457200" y="2275028"/>
            <a:ext cx="3203412" cy="15414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Se souvenir des belles choses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40881" y="812507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1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5689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F7A3ECB-2186-42F3-8755-18EE56949F68}"/>
              </a:ext>
            </a:extLst>
          </p:cNvPr>
          <p:cNvSpPr txBox="1"/>
          <p:nvPr/>
        </p:nvSpPr>
        <p:spPr>
          <a:xfrm>
            <a:off x="242894" y="2268839"/>
            <a:ext cx="5400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>
                <a:latin typeface="Bookman Old Style" panose="02050604050505020204" pitchFamily="18" charset="0"/>
              </a:rPr>
              <a:t>Revivre des </a:t>
            </a:r>
            <a:r>
              <a:rPr lang="fr-FR" sz="2400" dirty="0">
                <a:latin typeface="Bookman Old Style" panose="02050604050505020204" pitchFamily="18" charset="0"/>
              </a:rPr>
              <a:t>souvenirs </a:t>
            </a:r>
            <a:r>
              <a:rPr lang="fr-FR" sz="2400" dirty="0" smtClean="0">
                <a:latin typeface="Bookman Old Style" panose="02050604050505020204" pitchFamily="18" charset="0"/>
              </a:rPr>
              <a:t>agréables,</a:t>
            </a:r>
          </a:p>
          <a:p>
            <a:r>
              <a:rPr lang="fr-FR" sz="2400" dirty="0">
                <a:latin typeface="Bookman Old Style" panose="02050604050505020204" pitchFamily="18" charset="0"/>
              </a:rPr>
              <a:t>s</a:t>
            </a:r>
            <a:r>
              <a:rPr lang="fr-FR" sz="2400" dirty="0" smtClean="0">
                <a:latin typeface="Bookman Old Style" panose="02050604050505020204" pitchFamily="18" charset="0"/>
              </a:rPr>
              <a:t>ource de bien être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04C8446-2304-498A-B365-6FF27582FA7D}"/>
              </a:ext>
            </a:extLst>
          </p:cNvPr>
          <p:cNvSpPr txBox="1"/>
          <p:nvPr/>
        </p:nvSpPr>
        <p:spPr>
          <a:xfrm>
            <a:off x="218843" y="3366259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latin typeface="Bookman Old Style" panose="02050604050505020204" pitchFamily="18" charset="0"/>
              </a:rPr>
              <a:t>Activer la mémoire : </a:t>
            </a:r>
            <a:r>
              <a:rPr lang="fr-FR" sz="2400" dirty="0" smtClean="0">
                <a:latin typeface="Bookman Old Style" panose="02050604050505020204" pitchFamily="18" charset="0"/>
              </a:rPr>
              <a:t>en reconstruisant l’information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9BF130A-ED3D-480F-ACE1-770E6F1D5C53}"/>
              </a:ext>
            </a:extLst>
          </p:cNvPr>
          <p:cNvSpPr txBox="1"/>
          <p:nvPr/>
        </p:nvSpPr>
        <p:spPr>
          <a:xfrm>
            <a:off x="311208" y="4419468"/>
            <a:ext cx="5721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latin typeface="Bookman Old Style" panose="02050604050505020204" pitchFamily="18" charset="0"/>
              </a:rPr>
              <a:t>Accéder à un état de </a:t>
            </a:r>
            <a:r>
              <a:rPr lang="fr-FR" sz="2400" dirty="0" smtClean="0">
                <a:latin typeface="Bookman Old Style" panose="02050604050505020204" pitchFamily="18" charset="0"/>
              </a:rPr>
              <a:t>détente, de </a:t>
            </a:r>
          </a:p>
          <a:p>
            <a:r>
              <a:rPr lang="fr-FR" sz="2400" dirty="0" smtClean="0">
                <a:latin typeface="Bookman Old Style" panose="02050604050505020204" pitchFamily="18" charset="0"/>
              </a:rPr>
              <a:t>mieux </a:t>
            </a:r>
            <a:r>
              <a:rPr lang="fr-FR" sz="2400" dirty="0">
                <a:latin typeface="Bookman Old Style" panose="02050604050505020204" pitchFamily="18" charset="0"/>
              </a:rPr>
              <a:t>être pour soi et </a:t>
            </a:r>
            <a:r>
              <a:rPr lang="fr-FR" sz="2400" dirty="0" smtClean="0">
                <a:latin typeface="Bookman Old Style" panose="02050604050505020204" pitchFamily="18" charset="0"/>
              </a:rPr>
              <a:t>son entourage</a:t>
            </a:r>
            <a:endParaRPr lang="fr-FR" sz="2400" dirty="0">
              <a:latin typeface="Bookman Old Style" panose="02050604050505020204" pitchFamily="18" charset="0"/>
            </a:endParaRPr>
          </a:p>
          <a:p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234A51C-4A7E-440D-B037-60FE36992DFA}"/>
              </a:ext>
            </a:extLst>
          </p:cNvPr>
          <p:cNvSpPr txBox="1"/>
          <p:nvPr/>
        </p:nvSpPr>
        <p:spPr>
          <a:xfrm>
            <a:off x="949812" y="637642"/>
            <a:ext cx="473238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>
                <a:latin typeface="Bookman Old Style" panose="02050604050505020204" pitchFamily="18" charset="0"/>
              </a:rPr>
              <a:t>Utiliser </a:t>
            </a:r>
            <a:r>
              <a:rPr lang="fr-FR" sz="3200" dirty="0" smtClean="0">
                <a:latin typeface="Bookman Old Style" panose="02050604050505020204" pitchFamily="18" charset="0"/>
              </a:rPr>
              <a:t>les ressources </a:t>
            </a:r>
          </a:p>
          <a:p>
            <a:r>
              <a:rPr lang="fr-FR" sz="3200" dirty="0" smtClean="0">
                <a:latin typeface="Bookman Old Style" panose="02050604050505020204" pitchFamily="18" charset="0"/>
              </a:rPr>
              <a:t>de chacun, </a:t>
            </a:r>
            <a:r>
              <a:rPr lang="fr-FR" sz="3200" dirty="0">
                <a:latin typeface="Bookman Old Style" panose="02050604050505020204" pitchFamily="18" charset="0"/>
              </a:rPr>
              <a:t>afin de :</a:t>
            </a:r>
          </a:p>
        </p:txBody>
      </p:sp>
      <p:pic>
        <p:nvPicPr>
          <p:cNvPr id="8" name="Image 7" descr="Une image contenant photo, personne, texte, montrant&#10;&#10;Description générée avec un niveau de confiance très élevé">
            <a:extLst>
              <a:ext uri="{FF2B5EF4-FFF2-40B4-BE49-F238E27FC236}">
                <a16:creationId xmlns:a16="http://schemas.microsoft.com/office/drawing/2014/main" xmlns="" id="{1D33A648-6CC1-49BD-AC97-ECA3795E0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150" y="3454845"/>
            <a:ext cx="2302116" cy="2190750"/>
          </a:xfrm>
          <a:prstGeom prst="rect">
            <a:avLst/>
          </a:prstGeom>
        </p:spPr>
      </p:pic>
      <p:pic>
        <p:nvPicPr>
          <p:cNvPr id="9" name="Image 8" descr="Une image contenant personne, extérieur, terrain, homm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532D88CB-7D5A-4E88-B93E-9AE8D56A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2" y="3454845"/>
            <a:ext cx="2095500" cy="2190750"/>
          </a:xfrm>
          <a:prstGeom prst="rect">
            <a:avLst/>
          </a:prstGeom>
        </p:spPr>
      </p:pic>
      <p:pic>
        <p:nvPicPr>
          <p:cNvPr id="10" name="Image 9" descr="Une image contenant objet, fermer, photo, gros plan&#10;&#10;Description générée avec un niveau de confiance très élevé">
            <a:extLst>
              <a:ext uri="{FF2B5EF4-FFF2-40B4-BE49-F238E27FC236}">
                <a16:creationId xmlns:a16="http://schemas.microsoft.com/office/drawing/2014/main" xmlns="" id="{606485DE-91AC-4170-B6B8-CEBCFD8B9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39" y="817026"/>
            <a:ext cx="471452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4000"/>
                  <a:satMod val="80000"/>
                  <a:lumMod val="106000"/>
                </a:schemeClr>
              </a:gs>
              <a:gs pos="100000">
                <a:schemeClr val="bg1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E7ED73B-7924-4E6C-B6A2-08BFCEDCB2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AAA5475-98AD-4493-8800-258CFA1D5B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21818C6-2C92-4856-83E5-510FE671E5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5D589E3-BF15-40B8-A9B2-E694057D1BC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7" y="482171"/>
            <a:ext cx="7564941" cy="5149101"/>
            <a:chOff x="632237" y="482171"/>
            <a:chExt cx="7564941" cy="51491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242E772-3243-4708-984E-0713299400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237" y="482171"/>
              <a:ext cx="756494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E6B38BE-5191-4214-9D5E-363FC1AE5A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45296" y="812507"/>
              <a:ext cx="6939433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Image 13" descr="Une image contenant extérieur, arbre, terrain, personn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53A354DE-3D84-4F5F-B926-940748C18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13" r="24359" b="-3"/>
          <a:stretch/>
        </p:blipFill>
        <p:spPr>
          <a:xfrm>
            <a:off x="5155397" y="1116345"/>
            <a:ext cx="2395870" cy="3866172"/>
          </a:xfrm>
          <a:prstGeom prst="rect">
            <a:avLst/>
          </a:prstGeom>
        </p:spPr>
      </p:pic>
      <p:pic>
        <p:nvPicPr>
          <p:cNvPr id="3" name="Image 2" descr="Une image contenant personne, homme, mu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812A7A1-C977-44EB-86B6-345706299C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91" r="-4" b="-4"/>
          <a:stretch/>
        </p:blipFill>
        <p:spPr>
          <a:xfrm>
            <a:off x="1266084" y="2759736"/>
            <a:ext cx="3720651" cy="2220928"/>
          </a:xfrm>
          <a:prstGeom prst="rect">
            <a:avLst/>
          </a:prstGeom>
        </p:spPr>
      </p:pic>
      <p:pic>
        <p:nvPicPr>
          <p:cNvPr id="4" name="Image 3" descr="Une image contenant habits, parlant&#10;&#10;Description générée avec un niveau de confiance élevé">
            <a:extLst>
              <a:ext uri="{FF2B5EF4-FFF2-40B4-BE49-F238E27FC236}">
                <a16:creationId xmlns:a16="http://schemas.microsoft.com/office/drawing/2014/main" xmlns="" id="{EC814798-78F5-4C4E-8104-297BC887D5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49" r="31455" b="7"/>
          <a:stretch/>
        </p:blipFill>
        <p:spPr>
          <a:xfrm>
            <a:off x="3717982" y="1116345"/>
            <a:ext cx="1254429" cy="1476465"/>
          </a:xfrm>
          <a:prstGeom prst="rect">
            <a:avLst/>
          </a:prstGeom>
        </p:spPr>
      </p:pic>
      <p:pic>
        <p:nvPicPr>
          <p:cNvPr id="12" name="Image 11" descr="Une image contenant arbre, ciel, extérieur&#10;&#10;Description générée avec un niveau de confiance élevé">
            <a:extLst>
              <a:ext uri="{FF2B5EF4-FFF2-40B4-BE49-F238E27FC236}">
                <a16:creationId xmlns:a16="http://schemas.microsoft.com/office/drawing/2014/main" xmlns="" id="{3A1916E9-88DD-427E-B026-B3BF029A21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922" r="5024" b="4"/>
          <a:stretch/>
        </p:blipFill>
        <p:spPr>
          <a:xfrm>
            <a:off x="1266084" y="1116345"/>
            <a:ext cx="2299716" cy="147646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F1A37A5-5971-43B4-9941-BDBB4E0C7A9A}"/>
              </a:ext>
            </a:extLst>
          </p:cNvPr>
          <p:cNvSpPr txBox="1"/>
          <p:nvPr/>
        </p:nvSpPr>
        <p:spPr>
          <a:xfrm>
            <a:off x="8680960" y="804520"/>
            <a:ext cx="2853278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cap="all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348B244-B8E5-4271-95B8-5887B8796C26}"/>
              </a:ext>
            </a:extLst>
          </p:cNvPr>
          <p:cNvSpPr txBox="1"/>
          <p:nvPr/>
        </p:nvSpPr>
        <p:spPr>
          <a:xfrm>
            <a:off x="8375020" y="2138055"/>
            <a:ext cx="363913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>
                <a:latin typeface="Bookman Old Style" panose="02050604050505020204" pitchFamily="18" charset="0"/>
              </a:rPr>
              <a:t> En </a:t>
            </a:r>
            <a:r>
              <a:rPr lang="fr-FR" sz="2400" dirty="0">
                <a:latin typeface="Bookman Old Style" panose="02050604050505020204" pitchFamily="18" charset="0"/>
              </a:rPr>
              <a:t>groupe, </a:t>
            </a:r>
            <a:r>
              <a:rPr lang="fr-FR" sz="2400" dirty="0" smtClean="0">
                <a:latin typeface="Bookman Old Style" panose="02050604050505020204" pitchFamily="18" charset="0"/>
              </a:rPr>
              <a:t>ou</a:t>
            </a:r>
          </a:p>
          <a:p>
            <a:r>
              <a:rPr lang="fr-FR" sz="2400" dirty="0" smtClean="0">
                <a:latin typeface="Bookman Old Style" panose="02050604050505020204" pitchFamily="18" charset="0"/>
              </a:rPr>
              <a:t>Individuellement, </a:t>
            </a:r>
          </a:p>
          <a:p>
            <a:r>
              <a:rPr lang="fr-FR" sz="2400" dirty="0" smtClean="0">
                <a:latin typeface="Bookman Old Style" panose="02050604050505020204" pitchFamily="18" charset="0"/>
              </a:rPr>
              <a:t>faire appel à ses </a:t>
            </a:r>
          </a:p>
          <a:p>
            <a:r>
              <a:rPr lang="fr-FR" sz="2400" dirty="0">
                <a:latin typeface="Bookman Old Style" panose="02050604050505020204" pitchFamily="18" charset="0"/>
              </a:rPr>
              <a:t>s</a:t>
            </a:r>
            <a:r>
              <a:rPr lang="fr-FR" sz="2400" dirty="0" smtClean="0">
                <a:latin typeface="Bookman Old Style" panose="02050604050505020204" pitchFamily="18" charset="0"/>
              </a:rPr>
              <a:t>ouvenirs pour apaiser</a:t>
            </a:r>
          </a:p>
          <a:p>
            <a:r>
              <a:rPr lang="fr-FR" sz="2400" dirty="0" smtClean="0">
                <a:latin typeface="Bookman Old Style" panose="02050604050505020204" pitchFamily="18" charset="0"/>
              </a:rPr>
              <a:t>son quotidien.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039" y="5941327"/>
            <a:ext cx="1024992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200" dirty="0" smtClean="0">
                <a:latin typeface="Bookman Old Style" panose="02050604050505020204" pitchFamily="18" charset="0"/>
              </a:rPr>
              <a:t>Grâce à </a:t>
            </a:r>
            <a:r>
              <a:rPr lang="fr-FR" sz="3200" dirty="0">
                <a:latin typeface="Bookman Old Style" panose="02050604050505020204" pitchFamily="18" charset="0"/>
              </a:rPr>
              <a:t>des techniques de relaxation et d’hypnose</a:t>
            </a:r>
          </a:p>
        </p:txBody>
      </p:sp>
    </p:spTree>
    <p:extLst>
      <p:ext uri="{BB962C8B-B14F-4D97-AF65-F5344CB8AC3E}">
        <p14:creationId xmlns:p14="http://schemas.microsoft.com/office/powerpoint/2010/main" val="12820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4000"/>
                  <a:satMod val="80000"/>
                  <a:lumMod val="106000"/>
                </a:schemeClr>
              </a:gs>
              <a:gs pos="100000">
                <a:schemeClr val="bg1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C0D3FB-08E2-4647-9033-B55AA6C381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 descr="Une image contenant meubles, intérieu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5BB4D40C-33A3-4AC1-8A93-4DCFBCABF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FB9D73C-B9F2-42DB-B291-2286108EEBC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ABB35AB-AB52-4E24-8184-EC7830C7EB1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9418" y="477854"/>
            <a:ext cx="3690924" cy="1899398"/>
            <a:chOff x="649418" y="477854"/>
            <a:chExt cx="3690924" cy="189939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F3BD6C4-DD4F-459E-B1A9-6A299F3CDE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9418" y="477854"/>
              <a:ext cx="3690924" cy="189939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D6E40D3-E2CB-4B7E-B018-9B1529CF23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9419" y="485173"/>
              <a:ext cx="3690922" cy="1888604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6204D3C-BB02-46BC-8A09-90A72FD118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9509" y="2542318"/>
            <a:ext cx="3690924" cy="3074978"/>
            <a:chOff x="639509" y="2542318"/>
            <a:chExt cx="3690924" cy="307497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8C7B1A7-1A9B-49F0-A9A3-7FE43BB39F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9509" y="2542318"/>
              <a:ext cx="3690924" cy="3074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0172EF3-4B56-4CFA-A5ED-0AE85ED5E1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9510" y="2554167"/>
              <a:ext cx="3690922" cy="3057503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B9FA418-6135-45FC-90AA-225CA7DEAB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501429" y="472933"/>
            <a:ext cx="3690924" cy="3074978"/>
            <a:chOff x="4501429" y="472933"/>
            <a:chExt cx="3690924" cy="307497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2BD6BA2-DD52-4B3B-8EE1-294DCEB410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01429" y="472933"/>
              <a:ext cx="3690924" cy="3074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5BDA11B-CCBD-4C15-8F18-7F213AF30F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01430" y="484782"/>
              <a:ext cx="3690922" cy="3057503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70350A3-31E5-4B56-A549-CF37AF45A63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96017" y="3709644"/>
            <a:ext cx="3690924" cy="1899398"/>
            <a:chOff x="4496017" y="3709644"/>
            <a:chExt cx="3690924" cy="189939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C93E381-2BD8-4AB9-B044-3C92BBD679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6017" y="3709644"/>
              <a:ext cx="3690924" cy="189939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F582A48-6ECE-402C-8E84-3ECB67D6B2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6018" y="3716963"/>
              <a:ext cx="3690922" cy="1888604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 7" descr="Une image contenant homme, personne, mu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D9E33456-9C07-4513-AE74-53A3FA1A8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52" y="637525"/>
            <a:ext cx="2201304" cy="15782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C24DD86-640E-4BBE-BEFE-9151B16F3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9" y="2813869"/>
            <a:ext cx="3357848" cy="2526780"/>
          </a:xfrm>
          <a:prstGeom prst="rect">
            <a:avLst/>
          </a:prstGeom>
        </p:spPr>
      </p:pic>
      <p:pic>
        <p:nvPicPr>
          <p:cNvPr id="4" name="Image 3" descr="Une image contenant personne, intérieur, chat, regardant&#10;&#10;Description générée avec un niveau de confiance très élevé">
            <a:extLst>
              <a:ext uri="{FF2B5EF4-FFF2-40B4-BE49-F238E27FC236}">
                <a16:creationId xmlns:a16="http://schemas.microsoft.com/office/drawing/2014/main" xmlns="" id="{A088B819-27A3-48DF-BA62-6DF814EF6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779" y="761273"/>
            <a:ext cx="3357848" cy="2493202"/>
          </a:xfrm>
          <a:prstGeom prst="rect">
            <a:avLst/>
          </a:prstGeom>
        </p:spPr>
      </p:pic>
      <p:pic>
        <p:nvPicPr>
          <p:cNvPr id="10" name="Image 9" descr="Une image contenant lit, intérieur, pose, couché&#10;&#10;Description générée avec un niveau de confiance très élevé">
            <a:extLst>
              <a:ext uri="{FF2B5EF4-FFF2-40B4-BE49-F238E27FC236}">
                <a16:creationId xmlns:a16="http://schemas.microsoft.com/office/drawing/2014/main" xmlns="" id="{7B1F4085-38E8-4C47-BB9F-80AF4D33E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458" y="3952843"/>
            <a:ext cx="3360091" cy="141123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9F2FE0-A774-4346-8743-5B7FE5DA44DA}"/>
              </a:ext>
            </a:extLst>
          </p:cNvPr>
          <p:cNvSpPr txBox="1"/>
          <p:nvPr/>
        </p:nvSpPr>
        <p:spPr>
          <a:xfrm>
            <a:off x="8532134" y="2120871"/>
            <a:ext cx="3309258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Bookman Old Style" panose="02050604050505020204" pitchFamily="18" charset="0"/>
              </a:rPr>
              <a:t>Apprendre à apprivoiser </a:t>
            </a:r>
            <a:endParaRPr lang="fr-FR" sz="3600" dirty="0">
              <a:latin typeface="Bookman Old Style" panose="02050604050505020204" pitchFamily="18" charset="0"/>
            </a:endParaRPr>
          </a:p>
          <a:p>
            <a:pPr algn="ctr"/>
            <a:r>
              <a:rPr lang="fr-FR" sz="3600" dirty="0">
                <a:latin typeface="Bookman Old Style" panose="02050604050505020204" pitchFamily="18" charset="0"/>
              </a:rPr>
              <a:t>la douleur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843363" y="63752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2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3746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5" y="1227573"/>
            <a:ext cx="1743075" cy="23568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5" y="3860799"/>
            <a:ext cx="1743075" cy="22200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71" y="1407886"/>
            <a:ext cx="2636157" cy="19000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71" y="3584382"/>
            <a:ext cx="2636157" cy="24964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33385" y="366381"/>
            <a:ext cx="9010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Atténuer la douleur physique et psychologique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2913448" y="1642991"/>
            <a:ext cx="56526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Travailler </a:t>
            </a:r>
            <a:r>
              <a:rPr lang="fr-FR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sur la représentation de sa douleur pour la </a:t>
            </a:r>
            <a:r>
              <a:rPr lang="fr-FR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modifier,</a:t>
            </a:r>
          </a:p>
          <a:p>
            <a:endParaRPr lang="fr-FR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latin typeface="Arabic Typesetting" panose="03020402040406030203" pitchFamily="66" charset="-78"/>
                <a:ea typeface="Batang" panose="02030600000101010101" pitchFamily="18" charset="-127"/>
                <a:cs typeface="Arabic Typesetting" panose="03020402040406030203" pitchFamily="66" charset="-78"/>
              </a:rPr>
              <a:t>Apprendre à mieux gérer ses </a:t>
            </a:r>
            <a:r>
              <a:rPr lang="fr-FR" sz="3200" dirty="0" smtClean="0">
                <a:latin typeface="Arabic Typesetting" panose="03020402040406030203" pitchFamily="66" charset="-78"/>
                <a:ea typeface="Batang" panose="02030600000101010101" pitchFamily="18" charset="-127"/>
                <a:cs typeface="Arabic Typesetting" panose="03020402040406030203" pitchFamily="66" charset="-78"/>
              </a:rPr>
              <a:t>émotions,</a:t>
            </a:r>
          </a:p>
          <a:p>
            <a:endParaRPr lang="fr-FR" sz="3200" dirty="0">
              <a:latin typeface="Arabic Typesetting" panose="03020402040406030203" pitchFamily="66" charset="-78"/>
              <a:ea typeface="Batang" panose="02030600000101010101" pitchFamily="18" charset="-127"/>
              <a:cs typeface="Arabic Typesetting" panose="03020402040406030203" pitchFamily="66" charset="-78"/>
            </a:endParaRPr>
          </a:p>
          <a:p>
            <a:pPr marL="285750" indent="-285750">
              <a:buFontTx/>
              <a:buChar char="-"/>
            </a:pPr>
            <a:r>
              <a:rPr lang="fr-FR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 débarrasser de ses peurs, de ses </a:t>
            </a:r>
            <a:r>
              <a:rPr lang="fr-FR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angoisses.</a:t>
            </a:r>
            <a:endParaRPr lang="fr-FR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Tx/>
              <a:buChar char="-"/>
            </a:pPr>
            <a:endParaRPr lang="fr-FR" sz="3200" dirty="0">
              <a:latin typeface="Arabic Typesetting" panose="03020402040406030203" pitchFamily="66" charset="-78"/>
              <a:ea typeface="Batang" panose="02030600000101010101" pitchFamily="18" charset="-127"/>
              <a:cs typeface="Arabic Typesetting" panose="03020402040406030203" pitchFamily="66" charset="-78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2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4000"/>
                  <a:satMod val="80000"/>
                  <a:lumMod val="106000"/>
                </a:schemeClr>
              </a:gs>
              <a:gs pos="100000">
                <a:schemeClr val="bg1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E7ED73B-7924-4E6C-B6A2-08BFCEDCB2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AAA5475-98AD-4493-8800-258CFA1D5B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21818C6-2C92-4856-83E5-510FE671E5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5D589E3-BF15-40B8-A9B2-E694057D1BC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7" y="482171"/>
            <a:ext cx="7564941" cy="5149101"/>
            <a:chOff x="632237" y="482171"/>
            <a:chExt cx="7564941" cy="51491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242E772-3243-4708-984E-0713299400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237" y="482171"/>
              <a:ext cx="756494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E6B38BE-5191-4214-9D5E-363FC1AE5A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45296" y="812507"/>
              <a:ext cx="6939433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F1A37A5-5971-43B4-9941-BDBB4E0C7A9A}"/>
              </a:ext>
            </a:extLst>
          </p:cNvPr>
          <p:cNvSpPr txBox="1"/>
          <p:nvPr/>
        </p:nvSpPr>
        <p:spPr>
          <a:xfrm>
            <a:off x="8680960" y="804520"/>
            <a:ext cx="2853278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cap="all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348B244-B8E5-4271-95B8-5887B8796C26}"/>
              </a:ext>
            </a:extLst>
          </p:cNvPr>
          <p:cNvSpPr txBox="1"/>
          <p:nvPr/>
        </p:nvSpPr>
        <p:spPr>
          <a:xfrm>
            <a:off x="8436745" y="2230705"/>
            <a:ext cx="3552055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>
                <a:latin typeface="Bookman Old Style" panose="02050604050505020204" pitchFamily="18" charset="0"/>
              </a:rPr>
              <a:t>E</a:t>
            </a:r>
            <a:r>
              <a:rPr lang="fr-FR" sz="2800" dirty="0" smtClean="0">
                <a:latin typeface="Bookman Old Style" panose="02050604050505020204" pitchFamily="18" charset="0"/>
              </a:rPr>
              <a:t>n </a:t>
            </a:r>
            <a:r>
              <a:rPr lang="fr-FR" sz="2800" dirty="0">
                <a:latin typeface="Bookman Old Style" panose="02050604050505020204" pitchFamily="18" charset="0"/>
              </a:rPr>
              <a:t>groupe, </a:t>
            </a:r>
            <a:r>
              <a:rPr lang="fr-FR" sz="2800" dirty="0" smtClean="0">
                <a:latin typeface="Bookman Old Style" panose="02050604050505020204" pitchFamily="18" charset="0"/>
              </a:rPr>
              <a:t>ou </a:t>
            </a:r>
          </a:p>
          <a:p>
            <a:r>
              <a:rPr lang="fr-FR" sz="2800" dirty="0">
                <a:latin typeface="Bookman Old Style" panose="02050604050505020204" pitchFamily="18" charset="0"/>
              </a:rPr>
              <a:t>i</a:t>
            </a:r>
            <a:r>
              <a:rPr lang="fr-FR" sz="2800" dirty="0" smtClean="0">
                <a:latin typeface="Bookman Old Style" panose="02050604050505020204" pitchFamily="18" charset="0"/>
              </a:rPr>
              <a:t>ndividuellement,</a:t>
            </a:r>
          </a:p>
          <a:p>
            <a:r>
              <a:rPr lang="fr-FR" sz="2800" dirty="0" smtClean="0">
                <a:latin typeface="Bookman Old Style" panose="02050604050505020204" pitchFamily="18" charset="0"/>
              </a:rPr>
              <a:t>retrouver un peu de calme intérieur</a:t>
            </a:r>
            <a:endParaRPr lang="fr-FR" sz="2800" dirty="0"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52" y="3288961"/>
            <a:ext cx="2619375" cy="19988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52" y="811444"/>
            <a:ext cx="2641177" cy="24764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19" y="797156"/>
            <a:ext cx="3208075" cy="24029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0" y="3152935"/>
            <a:ext cx="3208075" cy="21348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19" y="3138646"/>
            <a:ext cx="1847850" cy="21491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1" y="783931"/>
            <a:ext cx="1524000" cy="237688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04154" y="5993046"/>
            <a:ext cx="808907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Grâce à des techniques de thérapie brève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833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232</Words>
  <Application>Microsoft Office PowerPoint</Application>
  <PresentationFormat>Grand écran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Batang</vt:lpstr>
      <vt:lpstr>Arabic Typesetting</vt:lpstr>
      <vt:lpstr>Arial</vt:lpstr>
      <vt:lpstr>Bookman Old Style</vt:lpstr>
      <vt:lpstr>Rockwell</vt:lpstr>
      <vt:lpstr>Wingdings</vt:lpstr>
      <vt:lpstr>Galerie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A.</dc:creator>
  <cp:lastModifiedBy>G. Tchoro</cp:lastModifiedBy>
  <cp:revision>51</cp:revision>
  <dcterms:created xsi:type="dcterms:W3CDTF">2017-10-02T08:39:44Z</dcterms:created>
  <dcterms:modified xsi:type="dcterms:W3CDTF">2018-01-19T14:36:47Z</dcterms:modified>
</cp:coreProperties>
</file>