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9" r:id="rId1"/>
  </p:sldMasterIdLst>
  <p:sldIdLst>
    <p:sldId id="302" r:id="rId2"/>
    <p:sldId id="296" r:id="rId3"/>
    <p:sldId id="287" r:id="rId4"/>
    <p:sldId id="303" r:id="rId5"/>
    <p:sldId id="304" r:id="rId6"/>
    <p:sldId id="299" r:id="rId7"/>
    <p:sldId id="283" r:id="rId8"/>
    <p:sldId id="270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6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7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1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89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1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7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9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2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9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8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5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2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3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0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6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47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oujourslechoix.com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4">
            <a:extLst>
              <a:ext uri="{FF2B5EF4-FFF2-40B4-BE49-F238E27FC236}">
                <a16:creationId xmlns="" xmlns:a16="http://schemas.microsoft.com/office/drawing/2014/main" id="{918DB865-23C7-4EF0-9E2E-26A86A468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41" y="3648485"/>
            <a:ext cx="2076450" cy="164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Une image contenant personne, ciel, homme&#10;&#10;Description générée avec un niveau de confiance élevé">
            <a:extLst>
              <a:ext uri="{FF2B5EF4-FFF2-40B4-BE49-F238E27FC236}">
                <a16:creationId xmlns="" xmlns:a16="http://schemas.microsoft.com/office/drawing/2014/main" id="{A35D3868-A56E-40EF-9CEA-6F3E0C55B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02" y="3456208"/>
            <a:ext cx="3382839" cy="202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Espace réservé du contenu 3">
            <a:extLst>
              <a:ext uri="{FF2B5EF4-FFF2-40B4-BE49-F238E27FC236}">
                <a16:creationId xmlns="" xmlns:a16="http://schemas.microsoft.com/office/drawing/2014/main" id="{66F7992B-9207-40D6-B609-3A47539D5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52" y="3732635"/>
            <a:ext cx="2604148" cy="147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3073991" y="1480593"/>
            <a:ext cx="5903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</a:rPr>
              <a:t>DES TECHNIQUES AU SERVICE D’UN PROJET SPORTIF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32313" y="5759533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HYPNOSE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071363" y="5759533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SYSTEMIE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9662189" y="575953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PNL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8306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43" y="812799"/>
            <a:ext cx="6458858" cy="40349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61030" y="5138057"/>
            <a:ext cx="9085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Gilles Tchorowski, praticien certifié en Hypnose Ericksonienne, </a:t>
            </a:r>
          </a:p>
          <a:p>
            <a:r>
              <a:rPr lang="fr-FR" dirty="0"/>
              <a:t>PNL, Thérapie brève systémique, DNR, et enseignant d’EPS.</a:t>
            </a:r>
          </a:p>
          <a:p>
            <a:endParaRPr lang="fr-FR" dirty="0"/>
          </a:p>
          <a:p>
            <a:r>
              <a:rPr lang="fr-FR" dirty="0"/>
              <a:t>Contact: </a:t>
            </a:r>
            <a:r>
              <a:rPr lang="fr-FR" dirty="0">
                <a:hlinkClick r:id="rId3"/>
              </a:rPr>
              <a:t>www.gtoujourslechoix.com</a:t>
            </a:r>
            <a:r>
              <a:rPr lang="fr-FR" dirty="0"/>
              <a:t> (lien facebook) ou au 07.82.335.635.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2" y="812799"/>
            <a:ext cx="1093946" cy="1093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2" y="3797886"/>
            <a:ext cx="1088572" cy="10885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4" y="3797886"/>
            <a:ext cx="1484048" cy="10498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6" y="812799"/>
            <a:ext cx="1079424" cy="10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4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93870" y="973776"/>
            <a:ext cx="5117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</a:rPr>
              <a:t>MENTAL / PERFORMANCE</a:t>
            </a:r>
            <a:endParaRPr lang="fr-FR" sz="3200" b="1" dirty="0">
              <a:solidFill>
                <a:srgbClr val="FFC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50174" y="1826425"/>
            <a:ext cx="10820400" cy="44199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sz="2400" dirty="0"/>
              <a:t>Un club compétitif est un club au sein duquel chacun de ses membres (joueurs, entraineurs, dirigeants) est en capacité de donner le meilleur de lui-même. C’est dans cette optique que s’inscrit mon intervention</a:t>
            </a:r>
            <a:r>
              <a:rPr lang="fr-FR" sz="2400" dirty="0" smtClean="0"/>
              <a:t>.</a:t>
            </a:r>
            <a:endParaRPr lang="en-US" sz="2400" dirty="0"/>
          </a:p>
          <a:p>
            <a:pPr lvl="0"/>
            <a:r>
              <a:rPr lang="fr-FR" sz="2400" dirty="0"/>
              <a:t>Pleinement conscient, de par ma formation, de l’importance et de l’impact de la sphère psychologique sur la performance, il est indéniable que le potentiel d’un sportif s’exprimera à son maximum, si son bien-être personnel, tant physique que mental sont assurés</a:t>
            </a:r>
            <a:r>
              <a:rPr lang="fr-FR" sz="2400" dirty="0" smtClean="0"/>
              <a:t>.</a:t>
            </a:r>
            <a:endParaRPr lang="en-US" sz="2400" dirty="0"/>
          </a:p>
          <a:p>
            <a:pPr lvl="0"/>
            <a:r>
              <a:rPr lang="fr-FR" sz="2400" dirty="0"/>
              <a:t>La tactique et la stratégie jouent un rôle essentiel dans le gain d’un match, mais c’est sans nul doute le mental qui peut faire la différence, à niveau de jeu égal</a:t>
            </a:r>
            <a:r>
              <a:rPr lang="fr-FR" sz="2400" dirty="0" smtClean="0"/>
              <a:t>.</a:t>
            </a:r>
            <a:endParaRPr lang="en-US" sz="2400" dirty="0"/>
          </a:p>
          <a:p>
            <a:pPr lvl="0"/>
            <a:r>
              <a:rPr lang="fr-FR" sz="2400" dirty="0"/>
              <a:t>En libérant le joueur de comportements qui pourraient parasiter son jeu, on libère son potentiel, </a:t>
            </a:r>
            <a:r>
              <a:rPr lang="fr-FR" sz="2400" dirty="0" smtClean="0"/>
              <a:t>ainsi, </a:t>
            </a:r>
            <a:r>
              <a:rPr lang="fr-FR" sz="2400" dirty="0"/>
              <a:t>il peut travailler </a:t>
            </a:r>
            <a:r>
              <a:rPr lang="fr-FR" sz="2400" dirty="0" smtClean="0"/>
              <a:t>efficacement et sereinement à </a:t>
            </a:r>
            <a:r>
              <a:rPr lang="fr-FR" sz="2400" dirty="0"/>
              <a:t>l’amélioration de </a:t>
            </a:r>
            <a:r>
              <a:rPr lang="fr-FR" sz="2400" dirty="0" smtClean="0"/>
              <a:t>sa </a:t>
            </a:r>
            <a:r>
              <a:rPr lang="fr-FR" sz="2400" dirty="0"/>
              <a:t>performance, en ayant comme seules limites celles qu’il s’impose.</a:t>
            </a:r>
            <a:endParaRPr lang="en-US" sz="24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6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9" y="2131758"/>
            <a:ext cx="4677554" cy="327428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63FC080-E416-47E9-BA66-AD88B01C5C06}"/>
              </a:ext>
            </a:extLst>
          </p:cNvPr>
          <p:cNvSpPr txBox="1"/>
          <p:nvPr/>
        </p:nvSpPr>
        <p:spPr>
          <a:xfrm>
            <a:off x="3823313" y="396171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inconscient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69839ED-6EDD-4773-8F17-59BC30F55038}"/>
              </a:ext>
            </a:extLst>
          </p:cNvPr>
          <p:cNvSpPr txBox="1"/>
          <p:nvPr/>
        </p:nvSpPr>
        <p:spPr>
          <a:xfrm>
            <a:off x="3917089" y="2680882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conscient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D7CE4454-3685-431F-B2E3-42CD9D1CF9F7}"/>
              </a:ext>
            </a:extLst>
          </p:cNvPr>
          <p:cNvSpPr txBox="1"/>
          <p:nvPr/>
        </p:nvSpPr>
        <p:spPr>
          <a:xfrm>
            <a:off x="6273479" y="2131758"/>
            <a:ext cx="5465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S’adresser à l’inconscient pour accéder à </a:t>
            </a:r>
          </a:p>
          <a:p>
            <a:r>
              <a:rPr lang="fr-FR" sz="2000" dirty="0"/>
              <a:t>notre réservoir illimité de ressources, pour:</a:t>
            </a:r>
          </a:p>
          <a:p>
            <a:endParaRPr lang="fr-FR" sz="2000" dirty="0"/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Un bien-être personnel, aussi bien physique que mental,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optimiser ses compétences, de façon à se mettre au service de l’équipe avec un maximum d’efficacité.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21434" y="914400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</a:rPr>
              <a:t>HYPNOSE</a:t>
            </a:r>
            <a:endParaRPr lang="fr-F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464" y="2665277"/>
            <a:ext cx="6640869" cy="35766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Mieux se connaitre pour développer:</a:t>
            </a:r>
          </a:p>
          <a:p>
            <a:pPr>
              <a:buFontTx/>
              <a:buChar char="-"/>
            </a:pPr>
            <a:r>
              <a:rPr lang="fr-FR" sz="2000" dirty="0"/>
              <a:t>Motivation,</a:t>
            </a:r>
          </a:p>
          <a:p>
            <a:pPr>
              <a:buFontTx/>
              <a:buChar char="-"/>
            </a:pPr>
            <a:r>
              <a:rPr lang="fr-FR" sz="2000" dirty="0"/>
              <a:t>Concentration,</a:t>
            </a:r>
          </a:p>
          <a:p>
            <a:pPr>
              <a:buFontTx/>
              <a:buChar char="-"/>
            </a:pPr>
            <a:r>
              <a:rPr lang="fr-FR" sz="2000" dirty="0"/>
              <a:t>Confiance en soi, image de soi,</a:t>
            </a:r>
          </a:p>
          <a:p>
            <a:pPr>
              <a:buFontTx/>
              <a:buChar char="-"/>
            </a:pPr>
            <a:r>
              <a:rPr lang="fr-FR" sz="2000" dirty="0"/>
              <a:t>Améliorer sa technique,</a:t>
            </a:r>
          </a:p>
          <a:p>
            <a:pPr>
              <a:buFontTx/>
              <a:buChar char="-"/>
            </a:pPr>
            <a:r>
              <a:rPr lang="fr-FR" sz="2000" dirty="0"/>
              <a:t>…</a:t>
            </a:r>
          </a:p>
          <a:p>
            <a:pPr>
              <a:buFontTx/>
              <a:buChar char="-"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>
              <a:buFontTx/>
              <a:buChar char="-"/>
            </a:pPr>
            <a:endParaRPr lang="fr-FR" sz="2000" dirty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01" y="2731177"/>
            <a:ext cx="3248783" cy="2648607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="" xmlns:a16="http://schemas.microsoft.com/office/drawing/2014/main" id="{25E119BD-E674-4753-9A9F-7BE8A73B06F1}"/>
              </a:ext>
            </a:extLst>
          </p:cNvPr>
          <p:cNvSpPr/>
          <p:nvPr/>
        </p:nvSpPr>
        <p:spPr>
          <a:xfrm>
            <a:off x="1169581" y="59693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  <a:highlight>
                <a:srgbClr val="FF000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5327B0E-ED02-48DA-A5F9-036A3F114460}"/>
              </a:ext>
            </a:extLst>
          </p:cNvPr>
          <p:cNvSpPr txBox="1"/>
          <p:nvPr/>
        </p:nvSpPr>
        <p:spPr>
          <a:xfrm>
            <a:off x="2648664" y="6026981"/>
            <a:ext cx="6498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Observer et modéliser ceux qui réussissent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393870" y="914400"/>
            <a:ext cx="697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</a:rPr>
              <a:t>LA PNL </a:t>
            </a:r>
            <a:r>
              <a:rPr lang="fr-FR" sz="2400" dirty="0" smtClean="0">
                <a:solidFill>
                  <a:srgbClr val="FFC000"/>
                </a:solidFill>
              </a:rPr>
              <a:t>(Programmation Neuro Linguistique)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4464" y="2228100"/>
            <a:ext cx="61430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Dérivée de l’hypnose, elle s’intéresse aux techniques </a:t>
            </a:r>
          </a:p>
          <a:p>
            <a:r>
              <a:rPr lang="fr-FR" dirty="0">
                <a:solidFill>
                  <a:srgbClr val="FFC000"/>
                </a:solidFill>
              </a:rPr>
              <a:t>qui permettent de développer son potentiel de </a:t>
            </a:r>
          </a:p>
          <a:p>
            <a:r>
              <a:rPr lang="fr-FR" dirty="0">
                <a:solidFill>
                  <a:srgbClr val="FFC000"/>
                </a:solidFill>
              </a:rPr>
              <a:t>manière rapide, efficace et durable.</a:t>
            </a:r>
          </a:p>
          <a:p>
            <a:endParaRPr lang="fr-FR" dirty="0">
              <a:solidFill>
                <a:srgbClr val="FFC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973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638782F-5159-46CB-892C-870EE8D1C42D}"/>
              </a:ext>
            </a:extLst>
          </p:cNvPr>
          <p:cNvSpPr txBox="1"/>
          <p:nvPr/>
        </p:nvSpPr>
        <p:spPr>
          <a:xfrm>
            <a:off x="1278816" y="4079181"/>
            <a:ext cx="95029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Dans une équipe, la difficulté  réside dans l’interaction de ses nombreuses </a:t>
            </a:r>
          </a:p>
          <a:p>
            <a:r>
              <a:rPr lang="fr-FR" sz="2000" dirty="0"/>
              <a:t>individualités.</a:t>
            </a:r>
          </a:p>
          <a:p>
            <a:endParaRPr lang="fr-FR" sz="2000" dirty="0"/>
          </a:p>
          <a:p>
            <a:r>
              <a:rPr lang="fr-FR" sz="2000" dirty="0"/>
              <a:t>L’esprit d’équipe et la solidarité naîtront de la capacité à ne pas attendre, </a:t>
            </a:r>
          </a:p>
          <a:p>
            <a:r>
              <a:rPr lang="fr-FR" sz="2000" dirty="0"/>
              <a:t>en cas de problème, que les autres changent, mais de la volonté </a:t>
            </a:r>
          </a:p>
          <a:p>
            <a:r>
              <a:rPr lang="fr-FR" sz="2000" dirty="0"/>
              <a:t>d’engager soi-même un changement pour le bien de l’équipe.</a:t>
            </a:r>
          </a:p>
        </p:txBody>
      </p:sp>
      <p:pic>
        <p:nvPicPr>
          <p:cNvPr id="7" name="Image 6" descr="Une image contenant ciel, habits, fenêtr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5F55D2F6-1132-42EC-8959-6AC05265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102" y="1374457"/>
            <a:ext cx="2543175" cy="18002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63937" y="2005932"/>
            <a:ext cx="184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</a:rPr>
              <a:t>SYSTEMIE</a:t>
            </a:r>
            <a:endParaRPr lang="fr-F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7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4548" y="1472541"/>
            <a:ext cx="10820400" cy="5035138"/>
          </a:xfrm>
        </p:spPr>
        <p:txBody>
          <a:bodyPr>
            <a:noAutofit/>
          </a:bodyPr>
          <a:lstStyle/>
          <a:p>
            <a:pPr lvl="0"/>
            <a:r>
              <a:rPr lang="fr-FR" sz="1700" dirty="0"/>
              <a:t>Régler des problèmes relationnels : entre joueurs, joueur/entraineur…</a:t>
            </a:r>
            <a:endParaRPr lang="en-US" sz="1700" dirty="0"/>
          </a:p>
          <a:p>
            <a:pPr lvl="0"/>
            <a:r>
              <a:rPr lang="fr-FR" sz="1700" dirty="0"/>
              <a:t>Mobiliser et développer ses ressources : confiance en soi, leadership…</a:t>
            </a:r>
            <a:endParaRPr lang="en-US" sz="1700" dirty="0"/>
          </a:p>
          <a:p>
            <a:pPr lvl="0"/>
            <a:r>
              <a:rPr lang="fr-FR" sz="1700" dirty="0"/>
              <a:t>Gérer ses émotions : stress, colère, précipitation…</a:t>
            </a:r>
            <a:endParaRPr lang="en-US" sz="1700" dirty="0"/>
          </a:p>
          <a:p>
            <a:pPr lvl="0"/>
            <a:r>
              <a:rPr lang="fr-FR" sz="1700" dirty="0"/>
              <a:t>Améliorer sa performance : arrêter de fumer, perdre du poids…</a:t>
            </a:r>
            <a:endParaRPr lang="en-US" sz="1700" dirty="0"/>
          </a:p>
          <a:p>
            <a:pPr lvl="0"/>
            <a:r>
              <a:rPr lang="fr-FR" sz="1700" dirty="0"/>
              <a:t>Accélérer la récupération d’une blessure</a:t>
            </a:r>
            <a:endParaRPr lang="en-US" sz="1700" dirty="0"/>
          </a:p>
          <a:p>
            <a:pPr lvl="0"/>
            <a:r>
              <a:rPr lang="fr-FR" sz="1700" dirty="0"/>
              <a:t>Libérer le joueur de ses problèmes personnels de façon à être performant pour l’équipe</a:t>
            </a:r>
            <a:endParaRPr lang="en-US" sz="1700" dirty="0"/>
          </a:p>
          <a:p>
            <a:pPr lvl="0"/>
            <a:r>
              <a:rPr lang="fr-FR" sz="1700" dirty="0"/>
              <a:t>Améliorer la concentration, la motivation, quel que soit son rôle (remplaçant, titulaire, blessé…)</a:t>
            </a:r>
            <a:endParaRPr lang="en-US" sz="1700" dirty="0"/>
          </a:p>
          <a:p>
            <a:pPr lvl="0"/>
            <a:r>
              <a:rPr lang="fr-FR" sz="1700" dirty="0"/>
              <a:t>Faire abstraction d’un souci (public hostile, mauvaise nouvelle avant la compétition…)</a:t>
            </a:r>
            <a:endParaRPr lang="en-US" sz="1700" dirty="0"/>
          </a:p>
          <a:p>
            <a:pPr lvl="0"/>
            <a:r>
              <a:rPr lang="fr-FR" sz="1700" dirty="0"/>
              <a:t>Parfaire sa technique en modélisant une personne plus expérimentée</a:t>
            </a:r>
            <a:endParaRPr lang="en-US" sz="1700" dirty="0"/>
          </a:p>
          <a:p>
            <a:pPr lvl="0"/>
            <a:r>
              <a:rPr lang="fr-FR" sz="1700" dirty="0"/>
              <a:t>Techniques d’ancrage pour une efficacité optimale</a:t>
            </a:r>
            <a:endParaRPr lang="en-US" sz="1700" dirty="0"/>
          </a:p>
          <a:p>
            <a:pPr lvl="0"/>
            <a:r>
              <a:rPr lang="fr-FR" sz="1700" dirty="0"/>
              <a:t>S’investir pleinement dans le projet de l’équipe, du club</a:t>
            </a:r>
            <a:endParaRPr lang="en-US" sz="1700" dirty="0"/>
          </a:p>
          <a:p>
            <a:pPr lvl="0"/>
            <a:r>
              <a:rPr lang="fr-FR" sz="1700" dirty="0"/>
              <a:t>Communiquer avec confiance (dans l’équipe, avec le coach, les dirigeants)</a:t>
            </a:r>
            <a:endParaRPr lang="en-US" sz="1700" dirty="0"/>
          </a:p>
          <a:p>
            <a:pPr lvl="0"/>
            <a:r>
              <a:rPr lang="fr-FR" sz="1700" dirty="0"/>
              <a:t>Gérer la pression d’un match, qu’elle soit due à un stress, une angoisse, une peur</a:t>
            </a:r>
            <a:endParaRPr lang="en-US" sz="1700" dirty="0"/>
          </a:p>
          <a:p>
            <a:pPr lvl="0"/>
            <a:r>
              <a:rPr lang="fr-FR" sz="1700" dirty="0"/>
              <a:t>Gestion de la douleur (physique, mentale)</a:t>
            </a:r>
            <a:endParaRPr lang="en-US" sz="1700" dirty="0"/>
          </a:p>
          <a:p>
            <a:pPr lvl="0"/>
            <a:r>
              <a:rPr lang="en-US" sz="1700" dirty="0"/>
              <a:t>Trouver sa place dans l’équipe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10882" y="665019"/>
            <a:ext cx="7124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C000"/>
                </a:solidFill>
              </a:rPr>
              <a:t>EN QUOI CES TECHNIQUES SONT </a:t>
            </a:r>
            <a:r>
              <a:rPr lang="fr-FR" sz="2800" dirty="0" smtClean="0">
                <a:solidFill>
                  <a:srgbClr val="FFC000"/>
                </a:solidFill>
              </a:rPr>
              <a:t>UTILES?</a:t>
            </a:r>
            <a:endParaRPr lang="fr-F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2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2225" y="3728729"/>
            <a:ext cx="38972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Limitantes</a:t>
            </a:r>
            <a:r>
              <a:rPr lang="fr-FR" sz="2000" dirty="0"/>
              <a:t>: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Je suis nul à 9m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Je n’arriverai jamais,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Ce n’est pas mon jour,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Je ne mérite pas ma place,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03358" y="2222745"/>
            <a:ext cx="3982180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200" u="sng" dirty="0"/>
          </a:p>
          <a:p>
            <a:r>
              <a:rPr lang="fr-FR" sz="2000" u="sng" dirty="0"/>
              <a:t>Dynamisantes</a:t>
            </a:r>
          </a:p>
          <a:p>
            <a:endParaRPr lang="fr-FR" sz="2000" u="sng" dirty="0"/>
          </a:p>
          <a:p>
            <a:pPr marL="285750" indent="-285750">
              <a:buFontTx/>
              <a:buChar char="-"/>
            </a:pPr>
            <a:r>
              <a:rPr lang="fr-FR" sz="2000" dirty="0"/>
              <a:t>Quand on veut, on peut,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J’ai jamais été aussi fort,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Mon équipe est la meilleure,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J’ai un mental d’acier,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…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68B1B1A-8695-4798-9C21-4D2F67F3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566" y="1696211"/>
            <a:ext cx="2666077" cy="1324422"/>
          </a:xfrm>
          <a:prstGeom prst="rect">
            <a:avLst/>
          </a:prstGeom>
        </p:spPr>
      </p:pic>
      <p:pic>
        <p:nvPicPr>
          <p:cNvPr id="12" name="Image 11" descr="Une image contenant habits&#10;&#10;Description générée avec un niveau de confiance élevé">
            <a:extLst>
              <a:ext uri="{FF2B5EF4-FFF2-40B4-BE49-F238E27FC236}">
                <a16:creationId xmlns="" xmlns:a16="http://schemas.microsoft.com/office/drawing/2014/main" id="{FC67B3C1-297A-49FF-8A37-C648FAA72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416" y="2024371"/>
            <a:ext cx="1847850" cy="1992524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="" xmlns:a16="http://schemas.microsoft.com/office/drawing/2014/main" id="{FAF65C87-6F89-4A5B-A075-BD9A8FC81BF3}"/>
              </a:ext>
            </a:extLst>
          </p:cNvPr>
          <p:cNvSpPr/>
          <p:nvPr/>
        </p:nvSpPr>
        <p:spPr>
          <a:xfrm>
            <a:off x="4395266" y="5869172"/>
            <a:ext cx="747434" cy="212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95266" y="1025619"/>
            <a:ext cx="305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C000"/>
                </a:solidFill>
              </a:rPr>
              <a:t>LES CROYANCES</a:t>
            </a:r>
            <a:endParaRPr lang="fr-FR" sz="2800" dirty="0">
              <a:solidFill>
                <a:srgbClr val="FFC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04613" y="5375333"/>
            <a:ext cx="5596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En ciblant, et en travaillant sur ses croyances, c’est le joueur sur le plan physique, émotionnel et mental qui change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19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35" y="2609029"/>
            <a:ext cx="3036387" cy="213967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D233BCDA-10A0-41A1-8B61-004A637F87EB}"/>
              </a:ext>
            </a:extLst>
          </p:cNvPr>
          <p:cNvSpPr txBox="1"/>
          <p:nvPr/>
        </p:nvSpPr>
        <p:spPr>
          <a:xfrm>
            <a:off x="685799" y="4334232"/>
            <a:ext cx="107867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Développer sa motivation,</a:t>
            </a:r>
          </a:p>
          <a:p>
            <a:r>
              <a:rPr lang="fr-FR" sz="2000" dirty="0"/>
              <a:t>- Changer une croyance,</a:t>
            </a:r>
          </a:p>
          <a:p>
            <a:r>
              <a:rPr lang="fr-FR" sz="2000" dirty="0"/>
              <a:t>- Changer ou renforcer un comportement,</a:t>
            </a:r>
          </a:p>
          <a:p>
            <a:r>
              <a:rPr lang="fr-FR" sz="2000" dirty="0"/>
              <a:t>- Atteindre un objectif,</a:t>
            </a:r>
          </a:p>
          <a:p>
            <a:r>
              <a:rPr lang="fr-FR" sz="2000" dirty="0"/>
              <a:t>- Contre les « traumatismes »: erreur lors d’un match, ou image négative récurrente,</a:t>
            </a:r>
          </a:p>
          <a:p>
            <a:r>
              <a:rPr lang="fr-FR" sz="2000" dirty="0"/>
              <a:t>- Se défaire d’une émotion liée à un souvenir qui empêche d’être performant à 100%,</a:t>
            </a:r>
          </a:p>
          <a:p>
            <a:r>
              <a:rPr lang="fr-FR" sz="2000" dirty="0"/>
              <a:t>- …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619501" y="1270660"/>
            <a:ext cx="5897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</a:rPr>
              <a:t>LA DNR </a:t>
            </a:r>
            <a:r>
              <a:rPr lang="fr-FR" sz="2400" dirty="0" smtClean="0">
                <a:solidFill>
                  <a:srgbClr val="FFC000"/>
                </a:solidFill>
              </a:rPr>
              <a:t>(Deep Neural Repatterning)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9792" y="2456795"/>
            <a:ext cx="57872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C000"/>
                </a:solidFill>
              </a:rPr>
              <a:t>Technique de restructuration profonde du système neurologique, qui utilise :</a:t>
            </a:r>
          </a:p>
          <a:p>
            <a:r>
              <a:rPr lang="fr-FR" sz="2000" dirty="0" smtClean="0">
                <a:solidFill>
                  <a:srgbClr val="FFC000"/>
                </a:solidFill>
              </a:rPr>
              <a:t>- les </a:t>
            </a:r>
            <a:r>
              <a:rPr lang="fr-FR" sz="2000" dirty="0">
                <a:solidFill>
                  <a:srgbClr val="FFC000"/>
                </a:solidFill>
              </a:rPr>
              <a:t>mouvements oculaires,</a:t>
            </a:r>
          </a:p>
          <a:p>
            <a:r>
              <a:rPr lang="fr-FR" sz="2000" dirty="0" smtClean="0">
                <a:solidFill>
                  <a:srgbClr val="FFC000"/>
                </a:solidFill>
              </a:rPr>
              <a:t>- la </a:t>
            </a:r>
            <a:r>
              <a:rPr lang="fr-FR" sz="2000" dirty="0">
                <a:solidFill>
                  <a:srgbClr val="FFC000"/>
                </a:solidFill>
              </a:rPr>
              <a:t>géolocalisation des expériences, afin de </a:t>
            </a:r>
            <a:r>
              <a:rPr lang="fr-FR" dirty="0">
                <a:solidFill>
                  <a:srgbClr val="FFC000"/>
                </a:solidFill>
              </a:rPr>
              <a:t>: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90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7526" y="2381694"/>
            <a:ext cx="6792684" cy="22341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/>
              <a:t>« Si vous pouvez le rêver, </a:t>
            </a:r>
            <a:br>
              <a:rPr lang="fr-FR" dirty="0"/>
            </a:br>
            <a:r>
              <a:rPr lang="fr-FR" dirty="0"/>
              <a:t>    vous pouvez le faire ».</a:t>
            </a:r>
            <a:br>
              <a:rPr lang="fr-FR" dirty="0"/>
            </a:br>
            <a:r>
              <a:rPr lang="fr-FR" dirty="0"/>
              <a:t>(W.DISNEY)</a:t>
            </a:r>
          </a:p>
        </p:txBody>
      </p:sp>
    </p:spTree>
    <p:extLst>
      <p:ext uri="{BB962C8B-B14F-4D97-AF65-F5344CB8AC3E}">
        <p14:creationId xmlns:p14="http://schemas.microsoft.com/office/powerpoint/2010/main" val="2719015006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0</TotalTime>
  <Words>506</Words>
  <Application>Microsoft Office PowerPoint</Application>
  <PresentationFormat>Grand écran</PresentationFormat>
  <Paragraphs>94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Traînée de condensation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 Si vous pouvez le rêver,      vous pouvez le faire ». (W.DISNEY)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Hypnose et thérapies brèves</dc:title>
  <dc:creator>G. Tchoro</dc:creator>
  <cp:lastModifiedBy>G. Tchoro</cp:lastModifiedBy>
  <cp:revision>303</cp:revision>
  <dcterms:created xsi:type="dcterms:W3CDTF">2017-02-17T08:33:02Z</dcterms:created>
  <dcterms:modified xsi:type="dcterms:W3CDTF">2018-01-19T14:40:18Z</dcterms:modified>
</cp:coreProperties>
</file>